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888" y="4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0"/>
            <a:ext cx="4064541" cy="1570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المراهقة: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أكبر وأتغير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12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FF10BFD-91CE-F8AB-8383-49CB0EE3C415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8166311-0C6F-261E-97CA-14AFAF59ED65}"/>
              </a:ext>
            </a:extLst>
          </p:cNvPr>
          <p:cNvSpPr txBox="1"/>
          <p:nvPr/>
        </p:nvSpPr>
        <p:spPr>
          <a:xfrm>
            <a:off x="4572000" y="2179490"/>
            <a:ext cx="6946701" cy="260135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زيادة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البثور على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الوجه: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تقوم الدهون الزائدة التي يتم إفرازها من 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لغدد الدهنية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الموجودة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الجلد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نتيجة لزيادة عملها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سد قنوات الغد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تشكل نقاطاً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سوداء على الوجه.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يؤدي تراكم الدهون إلى ظهور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البثور (حب الشباب).</a:t>
            </a:r>
          </a:p>
        </p:txBody>
      </p:sp>
    </p:spTree>
    <p:extLst>
      <p:ext uri="{BB962C8B-B14F-4D97-AF65-F5344CB8AC3E}">
        <p14:creationId xmlns:p14="http://schemas.microsoft.com/office/powerpoint/2010/main" val="65367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1620920-CF13-4EB4-A00F-7206B3FF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54" y="2693551"/>
            <a:ext cx="1436356" cy="1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8450E5F-D209-A829-F243-E6BD805DEB80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56E7E5B-737C-4212-B84B-86EB98717CE5}"/>
              </a:ext>
            </a:extLst>
          </p:cNvPr>
          <p:cNvSpPr txBox="1"/>
          <p:nvPr/>
        </p:nvSpPr>
        <p:spPr>
          <a:xfrm>
            <a:off x="5743210" y="2179490"/>
            <a:ext cx="5775491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التغيرات في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العضو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التناسلي: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تبدأ التغيرات في العضو التناسلي الذكري ​​في سن 11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12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عاماً وسطياً.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ينمو العضو التناسلي الذكري والخصيتان خلال هذه الفترة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بدأ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إنتاج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الخلية التناسلية الذكرية (الحيوانات المنوية)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06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C1E7535-6AC6-871A-56EA-6D565D9E26F9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BD84A41-744A-87D3-9F0C-BC299729BEE3}"/>
              </a:ext>
            </a:extLst>
          </p:cNvPr>
          <p:cNvSpPr txBox="1"/>
          <p:nvPr/>
        </p:nvSpPr>
        <p:spPr>
          <a:xfrm>
            <a:off x="4572000" y="2179490"/>
            <a:ext cx="6946701" cy="281679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الأحلام الجنسية خلال فترة المراهقة: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يشاهد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المراهقون الذكور أحلام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جنسية نتيجة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زيادة المشاعر الجنسية.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يتم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إطراح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سائل (الحيوانات المنوية) من الجسم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خلال هذه الأحلام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لأن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 يجب على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الحيوانات المنوية التي ينتجها جسمك أن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طرح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عندما تصل إلى مستوى معين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65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85057-C90F-4204-A805-5419C3C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97" y="2315013"/>
            <a:ext cx="3861787" cy="2988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A6E392E-659D-A375-61AD-E571F9B52CFB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C370BDA-EC46-C60C-786B-62010BC8C72A}"/>
              </a:ext>
            </a:extLst>
          </p:cNvPr>
          <p:cNvSpPr txBox="1"/>
          <p:nvPr/>
        </p:nvSpPr>
        <p:spPr>
          <a:xfrm>
            <a:off x="8321092" y="2179490"/>
            <a:ext cx="3197609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إن بعض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هرموناتنا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هي التي تسبب هذه التغيرات في أجسامنا.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0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9F83FAC-9C15-776B-B8FD-B8D61F555D47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العناية والنظافة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7147B0B-2D04-B67D-29FD-6C0953E5A1DA}"/>
              </a:ext>
            </a:extLst>
          </p:cNvPr>
          <p:cNvSpPr txBox="1"/>
          <p:nvPr/>
        </p:nvSpPr>
        <p:spPr>
          <a:xfrm>
            <a:off x="4572000" y="2179490"/>
            <a:ext cx="6946701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تصبح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البشرة دهنية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وتظهر البثور.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الغدد العرقية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كثيرة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حول 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لعضو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التناسلي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الإبطين.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إن 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طريقة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أخرى لمنع رائحة العرق هي تقصير الشعر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النامي.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يجب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مسح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الإبط بقطعة قماش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عليها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صابون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أولاً ومن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ثم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شطفه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بالماء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الحالات التي يتعذر فيها الاستحمام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بشكل يومي.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تنس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َ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تغيير ملابسك الداخلية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حتى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وإن لم تستطع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الاستحمام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بشكل يومي.</a:t>
            </a:r>
          </a:p>
        </p:txBody>
      </p:sp>
    </p:spTree>
    <p:extLst>
      <p:ext uri="{BB962C8B-B14F-4D97-AF65-F5344CB8AC3E}">
        <p14:creationId xmlns:p14="http://schemas.microsoft.com/office/powerpoint/2010/main" val="365442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5"/>
            <a:ext cx="12192000" cy="6858000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CA61D4F1-B511-3859-ED34-15648BBA8EF6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العناية والنظافة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Dikdörtgen: Köşeleri Yuvarlatılmış 5">
            <a:extLst>
              <a:ext uri="{FF2B5EF4-FFF2-40B4-BE49-F238E27FC236}">
                <a16:creationId xmlns:a16="http://schemas.microsoft.com/office/drawing/2014/main" id="{92E5CDE6-C227-03FC-26FE-28EC581C2F31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CB94742-4044-8808-3DF7-84BF87E92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5" name="Dikdörtgen: Köşeleri Yuvarlatılmış 9">
            <a:extLst>
              <a:ext uri="{FF2B5EF4-FFF2-40B4-BE49-F238E27FC236}">
                <a16:creationId xmlns:a16="http://schemas.microsoft.com/office/drawing/2014/main" id="{2FC83201-7CAA-DC1A-004F-719900BB22BB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09B2D10-AB60-5700-124E-79F2CFF2F620}"/>
              </a:ext>
            </a:extLst>
          </p:cNvPr>
          <p:cNvSpPr txBox="1"/>
          <p:nvPr/>
        </p:nvSpPr>
        <p:spPr>
          <a:xfrm>
            <a:off x="4572000" y="2179490"/>
            <a:ext cx="694670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تعمل الغدد العرقية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الموجودة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الإبط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وأجزاء أخرى من الجسم خلال هذه الفترة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بشكل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من مرحلة الطفولة.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يجب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الانتباه إلى تنظيف الجسم من أجل منع التلوث والرائحة الناج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ة عن التعرق المتكرر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تقوم الدهون الزائدة التي يتم إفرازها من 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لغدد الدهنية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الموجودة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الجلد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نتيجة لزيادة عملها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سد قنوات الغد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د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تشكل نقاطاً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سوداء على الوجه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يؤدي تراكم الدهون إلى ظهور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البثور (حب الشباب).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لذلك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فإنه يجب الاستحمام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1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3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مرات في الأسبوع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00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F53C126-B940-A107-2237-AD15E0729750}"/>
              </a:ext>
            </a:extLst>
          </p:cNvPr>
          <p:cNvSpPr/>
          <p:nvPr/>
        </p:nvSpPr>
        <p:spPr>
          <a:xfrm>
            <a:off x="320843" y="230183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الجنس والصحة الإنجابية لدى المراهقين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296D7C1-EE44-D06C-604C-7659F8519F92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dirty="0">
                <a:solidFill>
                  <a:srgbClr val="203864"/>
                </a:solidFill>
                <a:cs typeface="Calibri"/>
              </a:rPr>
              <a:t>يتم تقييم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اهتمام المراهقين هذا بشكل عام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على أنه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حالة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مثيرة للقلق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من قبل بيئتهم و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أُسرهم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تم محاولة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الضغط عليهم.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موقف الأسرة هذا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أن يتظاهر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على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شكل شعور بالخجل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أو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ذنب أو سلوك جنسي محفوف بالمخاطر لدى المراهقين</a:t>
            </a:r>
            <a:r>
              <a:rPr lang="ar-SA" dirty="0">
                <a:solidFill>
                  <a:srgbClr val="203864"/>
                </a:solidFill>
                <a:cs typeface="Calibri"/>
              </a:rPr>
              <a:t>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يمكن 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لمراهق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ن الذين لا يستطيعون التحدث عن هذه القضايا بشكل مريح مع أسرهم ولا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يستطيعون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الحصول على معلومات كافية،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أن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يتشاركوا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مشاكلهم مع أصدقائهم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وأن يحصلوا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على معلومات خاطئة.</a:t>
            </a:r>
          </a:p>
          <a:p>
            <a:pPr marR="5080" algn="just" rtl="1">
              <a:spcBef>
                <a:spcPts val="600"/>
              </a:spcBef>
            </a:pPr>
            <a:r>
              <a:rPr lang="ar-SY" dirty="0">
                <a:solidFill>
                  <a:srgbClr val="203864"/>
                </a:solidFill>
                <a:cs typeface="Calibri"/>
              </a:rPr>
              <a:t>نتيجة لهذا ؛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 مواجهة مشكلتين مهمتين للغاية في فترة المراهقة:</a:t>
            </a:r>
          </a:p>
          <a:p>
            <a:pPr marL="720725" marR="5080" indent="-342900" algn="just" rtl="1">
              <a:spcBef>
                <a:spcPts val="600"/>
              </a:spcBef>
              <a:buFont typeface="+mj-lt"/>
              <a:buAutoNum type="arabicPeriod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الحم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ل غير المرغوب فيه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720725" marR="5080" indent="-342900" algn="just" rtl="1">
              <a:spcBef>
                <a:spcPts val="600"/>
              </a:spcBef>
              <a:buFont typeface="+mj-lt"/>
              <a:buAutoNum type="arabicPeriod"/>
            </a:pPr>
            <a:r>
              <a:rPr lang="ar-SA" dirty="0">
                <a:solidFill>
                  <a:srgbClr val="203864"/>
                </a:solidFill>
                <a:cs typeface="Calibri"/>
              </a:rPr>
              <a:t>الإنتانات المنتقلة جنسياً</a:t>
            </a:r>
          </a:p>
        </p:txBody>
      </p:sp>
    </p:spTree>
    <p:extLst>
      <p:ext uri="{BB962C8B-B14F-4D97-AF65-F5344CB8AC3E}">
        <p14:creationId xmlns:p14="http://schemas.microsoft.com/office/powerpoint/2010/main" val="175989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8F8182C-660D-C2AD-11E8-246A339B291F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النفسية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002A20F-9326-B141-BD76-C94C5D60B57C}"/>
              </a:ext>
            </a:extLst>
          </p:cNvPr>
          <p:cNvSpPr txBox="1"/>
          <p:nvPr/>
        </p:nvSpPr>
        <p:spPr>
          <a:xfrm>
            <a:off x="4572000" y="2179490"/>
            <a:ext cx="694670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هذه الفترة هي فترة خاصة للغاية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تعزز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فيها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إحساس المرء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FF0000"/>
                </a:solidFill>
                <a:cs typeface="Calibri"/>
              </a:rPr>
              <a:t>بذا</a:t>
            </a:r>
            <a:r>
              <a:rPr lang="ar-SA" sz="2800" dirty="0">
                <a:solidFill>
                  <a:srgbClr val="FF0000"/>
                </a:solidFill>
                <a:cs typeface="Calibri"/>
              </a:rPr>
              <a:t>ته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يحاول الشخص اتخاذ خطوات باسم الفردية.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يشعر ب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أنه مختلف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ويواجه صعوبة في تعريف نفسه.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يحاول وضع نفسه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في موضع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مستقل عن الأسرة.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قد تظهر ف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ي هذه الحالة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أزمة هوية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عند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نقطة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التعبير عن الذات والهوية.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89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3">
            <a:extLst>
              <a:ext uri="{FF2B5EF4-FFF2-40B4-BE49-F238E27FC236}">
                <a16:creationId xmlns:a16="http://schemas.microsoft.com/office/drawing/2014/main" id="{EB6BA19B-E2C3-46CE-AF30-0A2C5D607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53" b="6295"/>
          <a:stretch/>
        </p:blipFill>
        <p:spPr>
          <a:xfrm>
            <a:off x="4344743" y="2543002"/>
            <a:ext cx="3097436" cy="21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92D265D-CE91-5F71-69E1-69FC1A4CB9BF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العاطفي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2B8F422-2477-2A06-5277-62334AD992FD}"/>
              </a:ext>
            </a:extLst>
          </p:cNvPr>
          <p:cNvSpPr txBox="1"/>
          <p:nvPr/>
        </p:nvSpPr>
        <p:spPr>
          <a:xfrm>
            <a:off x="7579360" y="2179490"/>
            <a:ext cx="3939341" cy="35246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أحلم كثيرا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ً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بالملل بسرعة</a:t>
            </a: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أغضب بسرعة</a:t>
            </a:r>
          </a:p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أشعر بأن ذهني مشوش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تتغير مشاعري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بسرعة</a:t>
            </a:r>
          </a:p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جسدي يتغير وأنا أشعر بالخجل</a:t>
            </a: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وكأنني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لا يفهمني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أحد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ب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وحدة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أحياناً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وكأنني في حالة حب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97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C:\Users\USER\Desktop\Yeni klasör (3)\711NDQNFqxL._SY355_.jpg">
            <a:extLst>
              <a:ext uri="{FF2B5EF4-FFF2-40B4-BE49-F238E27FC236}">
                <a16:creationId xmlns:a16="http://schemas.microsoft.com/office/drawing/2014/main" id="{2112098A-26AD-4913-A931-35BF3F5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5" y="750226"/>
            <a:ext cx="602446" cy="6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Yeni klasör (3)\smiley-emoticon-anger-emoji-clip-art-sad-emoji.jpg">
            <a:extLst>
              <a:ext uri="{FF2B5EF4-FFF2-40B4-BE49-F238E27FC236}">
                <a16:creationId xmlns:a16="http://schemas.microsoft.com/office/drawing/2014/main" id="{8ACF74F6-5953-4C08-8DA4-2EB34580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27" y="750226"/>
            <a:ext cx="593956" cy="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Yeni klasör (3)\63-636825_depression-mood-sad-emjoi-girl-female-sad-face.png">
            <a:extLst>
              <a:ext uri="{FF2B5EF4-FFF2-40B4-BE49-F238E27FC236}">
                <a16:creationId xmlns:a16="http://schemas.microsoft.com/office/drawing/2014/main" id="{07E7ABA8-9E98-49D4-A70D-33E2DCD7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52" y="753021"/>
            <a:ext cx="671160" cy="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CE44515-8E30-0BF2-A774-550D4D4CF517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النفسية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7B6C1C6-87FF-EBB3-A107-9D7990151BF9}"/>
              </a:ext>
            </a:extLst>
          </p:cNvPr>
          <p:cNvSpPr txBox="1"/>
          <p:nvPr/>
        </p:nvSpPr>
        <p:spPr>
          <a:xfrm>
            <a:off x="4572000" y="2179490"/>
            <a:ext cx="6946701" cy="33707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بدأ خلال هذه الفترة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الرغبة في قضاء المزيد من الوقت مع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أقرانه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. لأنه يعتقد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أن أصدقا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ء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ه هم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الذين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يفهمونه بشكل أفضل.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لا يفضل قضاء الوقت مع والديه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قد يواجه صعوبة في التواصل مع والديه.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المنز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قد يفضل البقاء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لوحده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في غرفته والاستماع إلى الموسيقا وإجراء محادثات طويلة مع أصدقائه على الهات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ف.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تتعطل عادات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الدراس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تزداد الأهمية التي يوليها لمظهره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الخارجي.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قد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يعيش حالة حب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أفلاطوني ويمكن أن تكون شدة العاطفة عالية جد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 خلالها.</a:t>
            </a:r>
          </a:p>
        </p:txBody>
      </p:sp>
    </p:spTree>
    <p:extLst>
      <p:ext uri="{BB962C8B-B14F-4D97-AF65-F5344CB8AC3E}">
        <p14:creationId xmlns:p14="http://schemas.microsoft.com/office/powerpoint/2010/main" val="38285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3" descr="C:\Users\USER\Desktop\Yeni klasör (3)\24931248.jpg">
            <a:extLst>
              <a:ext uri="{FF2B5EF4-FFF2-40B4-BE49-F238E27FC236}">
                <a16:creationId xmlns:a16="http://schemas.microsoft.com/office/drawing/2014/main" id="{CB87E8E0-A5DD-4063-913B-56E741BF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86" y="2315013"/>
            <a:ext cx="3489304" cy="256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5D21F2EE-72D9-C01A-6793-748DCDE11E7D}"/>
              </a:ext>
            </a:extLst>
          </p:cNvPr>
          <p:cNvSpPr txBox="1"/>
          <p:nvPr/>
        </p:nvSpPr>
        <p:spPr>
          <a:xfrm>
            <a:off x="7904480" y="2179490"/>
            <a:ext cx="3614221" cy="266290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هي المرحلة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التي توفر الانتقال بين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فترتي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الطفولة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والشباب.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بدأ في سن 11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13 عاما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 لدى 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لفتيات و12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14 عاما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لدى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فتيان.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8A46CA2-D038-2371-50E2-1E82E0D3DB4C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فترة 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F1296E0-9BB9-E9D4-7634-4BC34E7CB76C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العاطفي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8164260-97D5-C760-6401-F40FAE58CC8D}"/>
              </a:ext>
            </a:extLst>
          </p:cNvPr>
          <p:cNvSpPr txBox="1"/>
          <p:nvPr/>
        </p:nvSpPr>
        <p:spPr>
          <a:xfrm>
            <a:off x="4572000" y="2179490"/>
            <a:ext cx="6946701" cy="155491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المواقف التي نواجه صعوبة في التعامل معها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قد نجد صعوبة في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الهدوء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مزيج من الخوف والقلق والغضب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والحماسة</a:t>
            </a:r>
          </a:p>
        </p:txBody>
      </p:sp>
    </p:spTree>
    <p:extLst>
      <p:ext uri="{BB962C8B-B14F-4D97-AF65-F5344CB8AC3E}">
        <p14:creationId xmlns:p14="http://schemas.microsoft.com/office/powerpoint/2010/main" val="2158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8" descr="Resim 8">
            <a:extLst>
              <a:ext uri="{FF2B5EF4-FFF2-40B4-BE49-F238E27FC236}">
                <a16:creationId xmlns:a16="http://schemas.microsoft.com/office/drawing/2014/main" id="{88802847-D196-430E-9F86-DB6AA5C1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056" y="1885096"/>
            <a:ext cx="4589603" cy="350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2FF860A-0E6F-1F3C-0C26-C7022624A6C3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ما الذي يحدث في دماغي؟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5AA40F0-85CB-C9B0-5539-67C311A9E31D}"/>
              </a:ext>
            </a:extLst>
          </p:cNvPr>
          <p:cNvSpPr txBox="1"/>
          <p:nvPr/>
        </p:nvSpPr>
        <p:spPr>
          <a:xfrm>
            <a:off x="8844260" y="2179490"/>
            <a:ext cx="2674442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تعطينا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أجسامنا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إشارة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قبل الغضب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(خفقان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القلب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رجفان الأيدي، 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تنفس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سريع).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ما هي التغيرات التي تحدث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وجهك عندما تغضب؟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61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4" descr="Resim 4">
            <a:extLst>
              <a:ext uri="{FF2B5EF4-FFF2-40B4-BE49-F238E27FC236}">
                <a16:creationId xmlns:a16="http://schemas.microsoft.com/office/drawing/2014/main" id="{7409C766-A04F-4185-A664-DB1D6601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14" y="2604173"/>
            <a:ext cx="4169294" cy="240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1778665B-1756-1743-E856-138529E7CCBB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الهدوء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A24EA7A-BB0B-2293-02EA-B1C7597C5A5A}"/>
              </a:ext>
            </a:extLst>
          </p:cNvPr>
          <p:cNvSpPr txBox="1"/>
          <p:nvPr/>
        </p:nvSpPr>
        <p:spPr>
          <a:xfrm>
            <a:off x="8768080" y="2179490"/>
            <a:ext cx="2750621" cy="358623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b="1" dirty="0">
                <a:solidFill>
                  <a:srgbClr val="203864"/>
                </a:solidFill>
                <a:cs typeface="Calibri"/>
              </a:rPr>
              <a:t>تمرين التنفس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قم بالاستنشاق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الأنف –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قم بالزفير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الفم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أصغِ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لأنفا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سك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وقم بعدها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ماذا سيكون لون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طمأنينة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قم بالا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ستنش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</a:t>
            </a: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لون الغضب / الخوف / القلق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قم بالزفير</a:t>
            </a:r>
          </a:p>
        </p:txBody>
      </p:sp>
    </p:spTree>
    <p:extLst>
      <p:ext uri="{BB962C8B-B14F-4D97-AF65-F5344CB8AC3E}">
        <p14:creationId xmlns:p14="http://schemas.microsoft.com/office/powerpoint/2010/main" val="239217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7A6DB87-A15E-7B22-3AD7-45856736AB86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الهدوء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EE26DAC-3C4D-359F-66E6-CA730599DBED}"/>
              </a:ext>
            </a:extLst>
          </p:cNvPr>
          <p:cNvSpPr txBox="1"/>
          <p:nvPr/>
        </p:nvSpPr>
        <p:spPr>
          <a:xfrm>
            <a:off x="4572000" y="2179490"/>
            <a:ext cx="6946701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b="1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حركة 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جسدية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دفع الجدار،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تمز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ق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ور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ق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والخربشة عليها،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ضغط على راحة اليد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براحة اليد الأخرى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رفع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اليد اليمنى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ساق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اليسرى والعكس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ضرب الوسادة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9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36E5FBC-6655-0FDE-BB8E-6C6225118EF1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الغضب غير الخاضع للسيطرة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D7D0981-B4E4-D62C-46D0-0BFC6CCD7959}"/>
              </a:ext>
            </a:extLst>
          </p:cNvPr>
          <p:cNvSpPr txBox="1"/>
          <p:nvPr/>
        </p:nvSpPr>
        <p:spPr>
          <a:xfrm>
            <a:off x="4572000" y="2179490"/>
            <a:ext cx="6946701" cy="155491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إيذاء الذات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إيذاء الآخرين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إلحاق الضرر بالأشياء</a:t>
            </a:r>
          </a:p>
        </p:txBody>
      </p:sp>
    </p:spTree>
    <p:extLst>
      <p:ext uri="{BB962C8B-B14F-4D97-AF65-F5344CB8AC3E}">
        <p14:creationId xmlns:p14="http://schemas.microsoft.com/office/powerpoint/2010/main" val="282809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1A2EF21-390D-2BE8-A2D6-301A92003B3B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الغضب الخاضع للسيطرة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06DC54F-DB8C-D45A-5AB5-2A853C239215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ما الذي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شعر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به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الذي 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فعل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الذي سيكون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مفيد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قم بالتأجيل إ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لم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كن قادراً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حلها الآن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أخبر الطرف الآخر بمشاعرك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غادر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البيئة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شرب الماء أو غسل اليدين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19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21690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الجنس البيولوجي: </a:t>
            </a:r>
            <a:r>
              <a:rPr lang="ar-SA" sz="2000" i="1" dirty="0">
                <a:solidFill>
                  <a:srgbClr val="203864"/>
                </a:solidFill>
                <a:cs typeface="Calibri"/>
              </a:rPr>
              <a:t>ولادي</a:t>
            </a:r>
            <a:r>
              <a:rPr lang="ar-SY" sz="2000" i="1" dirty="0">
                <a:solidFill>
                  <a:srgbClr val="203864"/>
                </a:solidFill>
                <a:cs typeface="Calibri"/>
              </a:rPr>
              <a:t> وعالمي</a:t>
            </a: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هرمون الذكورة "التستوستيرون"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يبدأ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ظهور الشعر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تتطور العضلات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تتوسع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الكتف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ان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يصبح الصوت أ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كثر غلظة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يصبح الجلد دهنيا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ويزداد التعرق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يبدأ العضو التناسلي في إنتاج الحيوانات المنوية وتبدأ اللحية والشارب في النمو.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0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2">
            <a:extLst>
              <a:ext uri="{FF2B5EF4-FFF2-40B4-BE49-F238E27FC236}">
                <a16:creationId xmlns:a16="http://schemas.microsoft.com/office/drawing/2014/main" id="{FDE2EA3C-502C-46E7-A443-FAAB38C7E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18" y="2319963"/>
            <a:ext cx="6947385" cy="2873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1A384FD5-E108-035A-1831-41BEA6640557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8C7B463-88D5-4AF8-9894-93EC3D13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78" y="2584450"/>
            <a:ext cx="15843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25ACCFB-932C-7D2E-590D-E994370705D2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49326A3-A19B-E6A4-F56C-A26592273694}"/>
              </a:ext>
            </a:extLst>
          </p:cNvPr>
          <p:cNvSpPr txBox="1"/>
          <p:nvPr/>
        </p:nvSpPr>
        <p:spPr>
          <a:xfrm>
            <a:off x="6096000" y="2179490"/>
            <a:ext cx="5422701" cy="34631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زيادة عمل الغدد العرقية: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تعمل الغدد العرقية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الموجودة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الإبط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وأجزاء أخرى من الجسم خلال هذه الفترة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بشكل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أك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من مرحلة الطفولة.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من المهم الانتباه إلى تنظيف الجسم من أجل منع التلوث والرائحة الناج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ة عن التعرق المتكرر!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C0460-9B9F-47B2-ACD1-6BB64410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31" y="2564577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4B6A05D-51A4-638B-98A4-2EFC59E09C84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78F0A62-3CEE-A4E0-872B-AA7266C9FF1F}"/>
              </a:ext>
            </a:extLst>
          </p:cNvPr>
          <p:cNvSpPr txBox="1"/>
          <p:nvPr/>
        </p:nvSpPr>
        <p:spPr>
          <a:xfrm>
            <a:off x="6096000" y="2179490"/>
            <a:ext cx="5422701" cy="201657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ظهور 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شعر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على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الجسم: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أحد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التغيرات في فترة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المراهقة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هو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نمو الشعر في منطقة الإبط والأعضاء التناسلية والذي يبدأ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عبر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إفرازات الغدة النخامية.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75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9">
            <a:extLst>
              <a:ext uri="{FF2B5EF4-FFF2-40B4-BE49-F238E27FC236}">
                <a16:creationId xmlns:a16="http://schemas.microsoft.com/office/drawing/2014/main" id="{23C8F736-9860-435F-8E54-BC1CF8CB9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86" y="2493429"/>
            <a:ext cx="2568649" cy="1871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579E917-700E-9B41-C37B-ADB1E68AFBC1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F849A68-9A71-1C1E-17FA-ED6FC54F86CB}"/>
              </a:ext>
            </a:extLst>
          </p:cNvPr>
          <p:cNvSpPr txBox="1"/>
          <p:nvPr/>
        </p:nvSpPr>
        <p:spPr>
          <a:xfrm>
            <a:off x="7091680" y="2179490"/>
            <a:ext cx="4427021" cy="33092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تضخم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الثدي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يحدث عادةً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بين سن الـ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14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سن الـ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16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عاماً لدى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المراهقين الذكور.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هو 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تضخم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مؤلم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تصلب في كلا الثديين أو أحدهما. وهو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ناجم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عن الهرمونات. 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حدث التحسن خلال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6 أشهر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إلى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3 سنوات.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69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5E700C-F198-4137-A52B-FCE5D5F9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46" y="2673350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E2C3118-41EE-7146-53C3-2ECA9C28F037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24A97A7-B047-2756-F114-A3858B84686E}"/>
              </a:ext>
            </a:extLst>
          </p:cNvPr>
          <p:cNvSpPr txBox="1"/>
          <p:nvPr/>
        </p:nvSpPr>
        <p:spPr>
          <a:xfrm>
            <a:off x="6073187" y="2179490"/>
            <a:ext cx="5445514" cy="33400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تغلّظ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الصوت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: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يبدأ الصوت في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تغلظ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يكون من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الصعب ضبط نبرة الصوت خلال هذه الفترة.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تشعّب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الصوت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أولاً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تكمل الحبال الصوتية تطورها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فيما بعد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وتنضج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نبرة الصوت.</a:t>
            </a:r>
          </a:p>
        </p:txBody>
      </p:sp>
    </p:spTree>
    <p:extLst>
      <p:ext uri="{BB962C8B-B14F-4D97-AF65-F5344CB8AC3E}">
        <p14:creationId xmlns:p14="http://schemas.microsoft.com/office/powerpoint/2010/main" val="384977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F1B9933-9C3A-A520-0469-CB877C36F90A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الجسدية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467BAE8-AEDF-C755-D751-2ABC892351F3}"/>
              </a:ext>
            </a:extLst>
          </p:cNvPr>
          <p:cNvSpPr txBox="1"/>
          <p:nvPr/>
        </p:nvSpPr>
        <p:spPr>
          <a:xfrm>
            <a:off x="4572000" y="2179490"/>
            <a:ext cx="6946701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نمو الشارب واللحية: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إن 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تغير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الواضح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الذي يحدث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الوجه خلال فترة المراهقة هو نمو الشارب واللحية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تتضح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الشوارب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أولاً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ومن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ثم تبد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 اللحية بالظهور.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توجد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اختلافات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فردية بين الشباب في وقت ومقدار نمو اللحية والشارب.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5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1314</Words>
  <Application>Microsoft Office PowerPoint</Application>
  <PresentationFormat>Geniş ekran</PresentationFormat>
  <Paragraphs>174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Ramy Sheikh Muhammed</cp:lastModifiedBy>
  <cp:revision>52</cp:revision>
  <dcterms:created xsi:type="dcterms:W3CDTF">2022-05-19T15:49:24Z</dcterms:created>
  <dcterms:modified xsi:type="dcterms:W3CDTF">2023-01-02T18:18:36Z</dcterms:modified>
</cp:coreProperties>
</file>