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1080" r:id="rId5"/>
    <p:sldId id="265" r:id="rId6"/>
    <p:sldId id="290" r:id="rId7"/>
    <p:sldId id="289" r:id="rId8"/>
    <p:sldId id="296" r:id="rId9"/>
    <p:sldId id="267" r:id="rId10"/>
    <p:sldId id="305" r:id="rId11"/>
    <p:sldId id="1081" r:id="rId12"/>
    <p:sldId id="1077" r:id="rId13"/>
    <p:sldId id="269" r:id="rId14"/>
    <p:sldId id="1078" r:id="rId15"/>
    <p:sldId id="272" r:id="rId16"/>
    <p:sldId id="1089" r:id="rId17"/>
    <p:sldId id="1094" r:id="rId18"/>
    <p:sldId id="1093" r:id="rId19"/>
    <p:sldId id="275" r:id="rId20"/>
    <p:sldId id="298" r:id="rId21"/>
    <p:sldId id="1074" r:id="rId22"/>
    <p:sldId id="276" r:id="rId23"/>
    <p:sldId id="1091" r:id="rId24"/>
    <p:sldId id="1092" r:id="rId25"/>
    <p:sldId id="29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42" d="100"/>
          <a:sy n="42" d="100"/>
        </p:scale>
        <p:origin x="6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145B-A05E-4578-A476-36EA0288835C}" type="datetimeFigureOut">
              <a:rPr lang="tr-TR" smtClean="0"/>
              <a:pPr/>
              <a:t>19.01.2024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BE57-5B25-464F-9636-816B3E2D2B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24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647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6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0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88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3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49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96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51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22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526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65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5099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84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6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132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pPr/>
              <a:t>19.01.2024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82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24" name="AutoShape 4" descr="Rahim ağzı kanserinde hayat kurtaran önerile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26" name="AutoShape 6" descr="Rahim ağzı kanserinde hayat kurtaran önerile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28" name="AutoShape 8" descr="Rahim ağzı kanserinde hayat kurtaran önerile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30" name="Picture 10" descr="Rahim Ağzı Kanseri Nedenleri ve Tedavisi - Hisar Hospital Intercontinen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7921952" y="160338"/>
            <a:ext cx="3785786" cy="2497403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27F681-73BD-D4D4-067A-4D26D30148B4}"/>
              </a:ext>
            </a:extLst>
          </p:cNvPr>
          <p:cNvSpPr/>
          <p:nvPr/>
        </p:nvSpPr>
        <p:spPr>
          <a:xfrm>
            <a:off x="1583473" y="615167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45F71B3-2BFD-AEDB-75B7-2CD8ACDB988F}"/>
              </a:ext>
            </a:extLst>
          </p:cNvPr>
          <p:cNvSpPr/>
          <p:nvPr/>
        </p:nvSpPr>
        <p:spPr>
          <a:xfrm>
            <a:off x="1382948" y="2449287"/>
            <a:ext cx="5779852" cy="187952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ar-SA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SY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lang="ar-SA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ar-SY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31 </a:t>
            </a:r>
            <a:r>
              <a:rPr lang="ar-SA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كانون الثاني</a:t>
            </a:r>
            <a:r>
              <a:rPr lang="ar-SY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، شهر التوعية بسرطان عنق الرحم</a:t>
            </a:r>
            <a:endParaRPr kumimoji="0" lang="ar-SY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6F55EBB-3B57-EEB1-E20B-38624C0F15B3}"/>
              </a:ext>
            </a:extLst>
          </p:cNvPr>
          <p:cNvSpPr/>
          <p:nvPr/>
        </p:nvSpPr>
        <p:spPr>
          <a:xfrm>
            <a:off x="1713022" y="5747092"/>
            <a:ext cx="1059676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9458" name="Picture 2" descr="Rahim ağzı kanseri düzenli smear testi ile erken dönemde teşhis edilebil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106" y="2893845"/>
            <a:ext cx="2784980" cy="1850465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5257DBF-A9D3-29BE-C581-F0AB1357FF92}"/>
              </a:ext>
            </a:extLst>
          </p:cNvPr>
          <p:cNvSpPr/>
          <p:nvPr/>
        </p:nvSpPr>
        <p:spPr>
          <a:xfrm>
            <a:off x="1583473" y="617106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B003F62-155C-BF80-FF4E-D6CED53D8CC1}"/>
              </a:ext>
            </a:extLst>
          </p:cNvPr>
          <p:cNvSpPr/>
          <p:nvPr/>
        </p:nvSpPr>
        <p:spPr>
          <a:xfrm>
            <a:off x="1713021" y="5817111"/>
            <a:ext cx="1067993" cy="18139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55BFD6-39BC-42F3-B6CC-E5B43DA468DD}"/>
              </a:ext>
            </a:extLst>
          </p:cNvPr>
          <p:cNvSpPr txBox="1"/>
          <p:nvPr/>
        </p:nvSpPr>
        <p:spPr>
          <a:xfrm>
            <a:off x="7118121" y="2303479"/>
            <a:ext cx="4400580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تدخين،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مستوى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اجتماعي و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اقتصادي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المتدني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وجود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أمراض ت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ضعف الجهاز المناعي (مثل فيروس نقص المناعة البشرية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B654D0D-1788-4F28-3FC3-38F1D123928D}"/>
              </a:ext>
            </a:extLst>
          </p:cNvPr>
          <p:cNvSpPr/>
          <p:nvPr/>
        </p:nvSpPr>
        <p:spPr>
          <a:xfrm>
            <a:off x="594985" y="2359199"/>
            <a:ext cx="2702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عوامل خطر الإصابة بسرطان عنق الرحم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72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7FA26CAD-A6C1-4C17-B1AC-95DD6B38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76" y="1626905"/>
            <a:ext cx="2289255" cy="3965024"/>
          </a:xfrm>
          <a:prstGeom prst="rect">
            <a:avLst/>
          </a:prstGeom>
        </p:spPr>
      </p:pic>
      <p:pic>
        <p:nvPicPr>
          <p:cNvPr id="17410" name="Picture 2" descr="Rahim Ağzı Kanseri (Serviks) Nedir? Rahim Ağzı Kanseri Belirtileri Nelerdir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40" y="4190594"/>
            <a:ext cx="2781291" cy="1503885"/>
          </a:xfrm>
          <a:prstGeom prst="rect">
            <a:avLst/>
          </a:prstGeom>
          <a:noFill/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B7D01B6-E51E-39BA-30C9-8DE0D4BC28CD}"/>
              </a:ext>
            </a:extLst>
          </p:cNvPr>
          <p:cNvSpPr/>
          <p:nvPr/>
        </p:nvSpPr>
        <p:spPr>
          <a:xfrm>
            <a:off x="1583473" y="617106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F5EA84-57A4-837D-B46B-3348B18C79FE}"/>
              </a:ext>
            </a:extLst>
          </p:cNvPr>
          <p:cNvSpPr/>
          <p:nvPr/>
        </p:nvSpPr>
        <p:spPr>
          <a:xfrm>
            <a:off x="1713021" y="5817111"/>
            <a:ext cx="1067993" cy="18139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3D7AFC5-222D-FA83-4CBD-C3222CABD754}"/>
              </a:ext>
            </a:extLst>
          </p:cNvPr>
          <p:cNvSpPr txBox="1"/>
          <p:nvPr/>
        </p:nvSpPr>
        <p:spPr>
          <a:xfrm>
            <a:off x="7118121" y="2196476"/>
            <a:ext cx="4400580" cy="3555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وجود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كمية زائدة أو نوع غير 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معتاد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 من ال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م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فرزات 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المهبلية،</a:t>
            </a:r>
            <a:endParaRPr lang="ar-SY" sz="24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الشعور ب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ألم في الظهر أو الساقين أو في المنطقة التي توجد بها الأعضاء التناسلية الأنثوية،</a:t>
            </a:r>
            <a:endParaRPr lang="ar-SA" sz="24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1F4E79"/>
                </a:solidFill>
                <a:cs typeface="Calibri"/>
              </a:rPr>
              <a:t>تطور التعب وفقدان الوزن وفقدان الشهية،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تورم في إحدى الساقين أو كلتيهما.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2E427-8E84-8EC9-1C09-243636EF7EE7}"/>
              </a:ext>
            </a:extLst>
          </p:cNvPr>
          <p:cNvSpPr/>
          <p:nvPr/>
        </p:nvSpPr>
        <p:spPr>
          <a:xfrm>
            <a:off x="594985" y="2162579"/>
            <a:ext cx="278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أعراض سرطان عنق الرحم</a:t>
            </a:r>
            <a:endParaRPr lang="ar-SY" sz="3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877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2095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9C83AAC-347A-6E7F-BB83-1F66EDAEB43C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AE5046E-058F-FC9C-6FF5-EDFC16769B62}"/>
              </a:ext>
            </a:extLst>
          </p:cNvPr>
          <p:cNvSpPr txBox="1"/>
          <p:nvPr/>
        </p:nvSpPr>
        <p:spPr>
          <a:xfrm>
            <a:off x="4501950" y="2098759"/>
            <a:ext cx="7016751" cy="297068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الشعور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بألم أثناء التبول،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حدوث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نزف خفيف يشبه البقع في أوقات 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خارج الدورة الشهرية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الطبيعية،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وجود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نزف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 دورة شهرية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 يستمر لفترة أطول أو يكون أ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شد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 من المعتاد،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وجود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نزف أو ألم أثناء أو بعد الجماع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،</a:t>
            </a:r>
            <a:endParaRPr lang="ar-SY" sz="24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1F4E79"/>
                </a:solidFill>
                <a:cs typeface="Calibri"/>
              </a:rPr>
              <a:t>حد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ث نزف بعد 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بلوغ سن اليأس.</a:t>
            </a:r>
            <a:endParaRPr lang="ar-SA" sz="24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CF8C90D-5868-7FF9-2763-21DE35E57EDB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56250-3BBB-1906-180D-9137232DF4A2}"/>
              </a:ext>
            </a:extLst>
          </p:cNvPr>
          <p:cNvSpPr/>
          <p:nvPr/>
        </p:nvSpPr>
        <p:spPr>
          <a:xfrm>
            <a:off x="594985" y="2162579"/>
            <a:ext cx="278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أعراض سرطان عنق الرحم</a:t>
            </a:r>
            <a:endParaRPr lang="ar-SY" sz="3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F0A2EF6-D8C8-0A42-095B-A6A2FD321F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2647" y="3213275"/>
            <a:ext cx="1182882" cy="22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362" name="Picture 2" descr="Rahim ağzı kanseri testi ile erken teşhis mümkün - Acıbadem Hay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84" y="3367044"/>
            <a:ext cx="3524228" cy="2136448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4B658E5-6D1F-2079-77B0-B6E30B5DF7F0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737AB38-4765-4CE4-2C7B-A2B2BCABD813}"/>
              </a:ext>
            </a:extLst>
          </p:cNvPr>
          <p:cNvSpPr/>
          <p:nvPr/>
        </p:nvSpPr>
        <p:spPr>
          <a:xfrm>
            <a:off x="594985" y="2018733"/>
            <a:ext cx="2702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التشخيص المبكر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5418061-9A80-907D-3327-981DB56ADA16}"/>
              </a:ext>
            </a:extLst>
          </p:cNvPr>
          <p:cNvSpPr txBox="1"/>
          <p:nvPr/>
        </p:nvSpPr>
        <p:spPr>
          <a:xfrm>
            <a:off x="4501950" y="2098759"/>
            <a:ext cx="7016751" cy="33092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إن سرطان عنق الرحم الذي يمكن علاجه من خلال الفحص والتشخيص المبكر، 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حتل مرتبة متأخرة جداً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بين أسباب الوفاة بسبب السرطان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في يومنا هذا.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سرطان عنق الرحم هو المرض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الأشيع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المرتبط بفيروس الورم الحليمي البشري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تتطور جميع حالات سرطان عنق الرحم تقريبا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بسبب الإصابة بفيروس الورم الحليمي البشري.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9B39EFE-C370-0622-F207-6EB2B686DB62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24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4794680-9B4F-1F63-C143-ED8244DBF707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BB661BB-7F89-E2FC-8D1C-1E72A94E8CFD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برامج المسح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6E24D9B-FF66-08F3-83AF-C6D560034F99}"/>
              </a:ext>
            </a:extLst>
          </p:cNvPr>
          <p:cNvSpPr txBox="1"/>
          <p:nvPr/>
        </p:nvSpPr>
        <p:spPr>
          <a:xfrm>
            <a:off x="4501950" y="2098759"/>
            <a:ext cx="701675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ُ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سه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ّ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ل اكتشاف فيروس الورم الحليمي البشري تشخيص السرطان من خلال الإشارة إلى التغيرات السابقة للسرطان في عنق الرحم في مرحلة مبكرة.</a:t>
            </a:r>
            <a:endParaRPr lang="ar-SA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يتم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في يومنا هذا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استخدام اختبارين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للمسح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تم تطويرهما للمساعدة في الوقاية من سرطان عنق الرحم أو التشخيص المبكر له على نطاق واسع.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9E0E5CE-23E2-D131-0026-F3612322EC76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37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0"/>
            <a:ext cx="12192000" cy="6858000"/>
          </a:xfrm>
          <a:prstGeom prst="rect">
            <a:avLst/>
          </a:prstGeom>
        </p:spPr>
      </p:pic>
      <p:pic>
        <p:nvPicPr>
          <p:cNvPr id="13314" name="Picture 2" descr="Pap Smear Testi Nedir? Nasıl Yapılır? - FertiJ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40" y="3857736"/>
            <a:ext cx="2772745" cy="1732965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F6DD7B5-74CA-9C75-0EFD-38CE4C7159FF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3CAE8C1-86D6-79CE-1085-234BA6A628A7}"/>
              </a:ext>
            </a:extLst>
          </p:cNvPr>
          <p:cNvSpPr txBox="1"/>
          <p:nvPr/>
        </p:nvSpPr>
        <p:spPr>
          <a:xfrm>
            <a:off x="4501950" y="2098759"/>
            <a:ext cx="701675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فيروس الورم الحليمي البشري</a:t>
            </a:r>
            <a:r>
              <a:rPr lang="ar-SA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</a:t>
            </a:r>
            <a:r>
              <a:rPr lang="ar-SA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؛</a:t>
            </a:r>
            <a:r>
              <a:rPr lang="ar-SY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هو اختبار يعتمد على اكتشاف الفيروس الموجود في خلايا عنق الرحم والذي قد ي</a:t>
            </a: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سبب </a:t>
            </a: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تغيرات خلوية في عنق الرحم.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مسحة عنق الرحم</a:t>
            </a:r>
            <a:r>
              <a:rPr lang="tr-TR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</a:t>
            </a:r>
            <a:r>
              <a:rPr lang="tr-TR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Smear</a:t>
            </a:r>
            <a:r>
              <a:rPr lang="tr-TR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؛ 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هو اختبار يعتمد على البحث عن الحالات</a:t>
            </a: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ما قبل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السرطانية (</a:t>
            </a: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تغير</a:t>
            </a: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ات الخلوية 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عنق الرحم) التي قد تتحول إلى سرطان عنق الرحم </a:t>
            </a: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حال</a:t>
            </a:r>
            <a:r>
              <a:rPr lang="ar-SY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لم يتم علاجها بشكل مناسب.</a:t>
            </a:r>
            <a:endParaRPr lang="ar-SA" sz="24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ctr" rtl="1">
              <a:spcBef>
                <a:spcPts val="1200"/>
              </a:spcBef>
            </a:pPr>
            <a:r>
              <a:rPr lang="ar-SA" sz="24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إن كلا الاختبارين عبارة عن إجراء بسيط للغاية وغير مؤلم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66FCE9A-3844-B56A-90E0-FCC25F1117A1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C69851-BFF8-91CB-EB50-2C02F89173FD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برامج المسح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0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3B27EFC-0DB8-5337-4D1F-918827D16F6F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FE90A23-89C9-9CF4-8BF9-6343B4CD554A}"/>
              </a:ext>
            </a:extLst>
          </p:cNvPr>
          <p:cNvSpPr txBox="1"/>
          <p:nvPr/>
        </p:nvSpPr>
        <p:spPr>
          <a:xfrm>
            <a:off x="4501950" y="2098759"/>
            <a:ext cx="701675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يتم تعريف سرطان عنق الرحم من قبل منظمة الصحة العالمية 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على أنه "سبب للوفاة يمكن الوقاية منه"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وفق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اً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للبرنامج الوطني ل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مسح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السرطان المطبق في بلدنا، يتم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إجراء المسح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لدى نسائنا اللواتي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تتراوح أعماره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بي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65 عاما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ً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باستخدام اختبار 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HPV-DNA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مجان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اً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كل 5 سنوات بما يتماشى مع معايير ال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مسح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لدينا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sz="28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8ECD274-6CDD-65FA-884D-5A09E97B8834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B49D10A-50C2-8F16-C6D2-1C30F3D1E824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برامج المسح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60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266" name="Picture 2" descr="Dr. Fahrettin Koca on X: &quot;KETEM Kanser Erken Teşhis Tedavi ve Eğitim  Merkezlerinde 2021'de 4,4 Milyon, 2022'DE 7,3 MİLYONDAN FAZLA TARAMA  hizmeti verildi. Geçen yılki taramaların yaklaşık 2,8 Milyonu meme kanseri,  2,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155" y="4055955"/>
            <a:ext cx="2768838" cy="1557472"/>
          </a:xfrm>
          <a:prstGeom prst="rect">
            <a:avLst/>
          </a:prstGeom>
          <a:noFill/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3378C06-B644-2A1E-C8C4-603D3417EEE9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A9DCE7D-B027-6BB1-9CC5-373160E7CF6E}"/>
              </a:ext>
            </a:extLst>
          </p:cNvPr>
          <p:cNvSpPr/>
          <p:nvPr/>
        </p:nvSpPr>
        <p:spPr>
          <a:xfrm>
            <a:off x="594985" y="2748308"/>
            <a:ext cx="2702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أين يمكن إجراء اختبارات المسح؟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DFA9117-38D0-48AF-88A9-21320DA4FF72}"/>
              </a:ext>
            </a:extLst>
          </p:cNvPr>
          <p:cNvSpPr txBox="1"/>
          <p:nvPr/>
        </p:nvSpPr>
        <p:spPr>
          <a:xfrm>
            <a:off x="4501950" y="2098759"/>
            <a:ext cx="7016751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مراكز صحة الأسرة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ومراكز صحة المجتمع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ومراكز الحياة الصحية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ومراكز التشخيص المبكر للسرطان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والمسح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والتدريب (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KETEM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ولاياتنا الـ 81؛</a:t>
            </a:r>
            <a:endParaRPr lang="ar-SA" sz="28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09B27CF-6CE4-A504-DE70-789309673E41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76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4" name="Picture 4" descr="Mobil KETEM Didim'de - Haberler Güncel (Flaş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876" y="3862699"/>
            <a:ext cx="3053533" cy="1806280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153DB2A-F120-9278-F3EC-910B5ED55A0B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F131730-7462-2257-D9B6-343BBEFCB19D}"/>
              </a:ext>
            </a:extLst>
          </p:cNvPr>
          <p:cNvSpPr txBox="1"/>
          <p:nvPr/>
        </p:nvSpPr>
        <p:spPr>
          <a:xfrm>
            <a:off x="4501950" y="2098759"/>
            <a:ext cx="7016751" cy="24474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lvl="0" indent="-457200" algn="just" defTabSz="4572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B4C8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يتم توفير خدمات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المسح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هذه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الأرياف ولدى الفئات المحرومة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أيضاً </a:t>
            </a:r>
            <a:r>
              <a:rPr lang="ar-SY" sz="28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مجان</a:t>
            </a:r>
            <a:r>
              <a:rPr lang="ar-SA" sz="28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اً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عبر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شاحنات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لمسح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المتنقلة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69900" marR="5080" lvl="0" indent="-457200" algn="just" defTabSz="4572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B4C8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بالإضافة إلى ذ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لك؛ تستمر ا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لمسوحات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الانتهازية باستخدام اختبار</a:t>
            </a:r>
            <a:r>
              <a:rPr lang="tr-TR" sz="2800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PAP-Smear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المشافي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العامة والجامعية والم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شافي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الخاصة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sz="28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F42F04F-3CA9-7BD1-4685-47D43A92C471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C51DF-92D7-74D7-E6E8-AC588156DCE6}"/>
              </a:ext>
            </a:extLst>
          </p:cNvPr>
          <p:cNvSpPr/>
          <p:nvPr/>
        </p:nvSpPr>
        <p:spPr>
          <a:xfrm>
            <a:off x="594985" y="1901999"/>
            <a:ext cx="2702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أين يمكن إجراء اختبارات المسح؟</a:t>
            </a:r>
          </a:p>
        </p:txBody>
      </p:sp>
    </p:spTree>
    <p:extLst>
      <p:ext uri="{BB962C8B-B14F-4D97-AF65-F5344CB8AC3E}">
        <p14:creationId xmlns:p14="http://schemas.microsoft.com/office/powerpoint/2010/main" val="172524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18D4A1C-9FCE-B863-065D-1D473588D171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F1AC0A-918B-2A18-C9E2-1B1E4B829D03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العلاج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1216084-2EFD-4622-3F35-2452E1DB7DA4}"/>
              </a:ext>
            </a:extLst>
          </p:cNvPr>
          <p:cNvSpPr txBox="1"/>
          <p:nvPr/>
        </p:nvSpPr>
        <p:spPr>
          <a:xfrm>
            <a:off x="4501950" y="2098759"/>
            <a:ext cx="701675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يمكن استئصال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الورم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جراحياً دون الحاجة إلى أي علاج إضافي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عند اكتشاف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ه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في مرحلة مبكرة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يتم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تطبيق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العلاج الكيميائي والعلاج الإشعاعي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في حال اكتشافه في مرحلة أكثر تقدماً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.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يختلف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العلاج الذي يتم تطبيقه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والمر</a:t>
            </a:r>
            <a:r>
              <a:rPr lang="ar-IQ" sz="2800" dirty="0">
                <a:solidFill>
                  <a:srgbClr val="1F4E79"/>
                </a:solidFill>
                <a:cs typeface="Calibri"/>
              </a:rPr>
              <a:t>ضى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اللواتي يتم تطبيقه </a:t>
            </a:r>
            <a:r>
              <a:rPr lang="ar-IQ" sz="2800" dirty="0">
                <a:solidFill>
                  <a:srgbClr val="1F4E79"/>
                </a:solidFill>
                <a:cs typeface="Calibri"/>
              </a:rPr>
              <a:t>عل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يهن وكيفية تطبيقه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باختلاف المرحلة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EBC7ED1-D427-26AD-A67A-05A6702399AD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93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7781E77-E996-0FFB-8D81-CFF0BE48EEC1}"/>
              </a:ext>
            </a:extLst>
          </p:cNvPr>
          <p:cNvSpPr/>
          <p:nvPr/>
        </p:nvSpPr>
        <p:spPr>
          <a:xfrm>
            <a:off x="1583473" y="617106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69C6775-C7EA-1218-19C4-403736BFFD5C}"/>
              </a:ext>
            </a:extLst>
          </p:cNvPr>
          <p:cNvSpPr/>
          <p:nvPr/>
        </p:nvSpPr>
        <p:spPr>
          <a:xfrm>
            <a:off x="3463636" y="2020436"/>
            <a:ext cx="668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غاية التدريب</a:t>
            </a:r>
            <a:endParaRPr kumimoji="0" lang="ar-SA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C421939-976F-CEDC-2747-FEE5EAA75D3F}"/>
              </a:ext>
            </a:extLst>
          </p:cNvPr>
          <p:cNvSpPr txBox="1"/>
          <p:nvPr/>
        </p:nvSpPr>
        <p:spPr>
          <a:xfrm>
            <a:off x="2051833" y="2598638"/>
            <a:ext cx="8100196" cy="22935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800" dirty="0">
                <a:cs typeface="Calibri"/>
              </a:rPr>
              <a:t>تم تخصيص شهر </a:t>
            </a:r>
            <a:r>
              <a:rPr lang="ar-SA" sz="2800" dirty="0">
                <a:cs typeface="Calibri"/>
              </a:rPr>
              <a:t>كانون الثاني</a:t>
            </a:r>
            <a:r>
              <a:rPr lang="ar-SY" sz="2800" dirty="0">
                <a:cs typeface="Calibri"/>
              </a:rPr>
              <a:t> ليكون شهر التوعية بسرطان عنق الرحم، و</a:t>
            </a:r>
            <a:r>
              <a:rPr lang="ar-SA" sz="2800" dirty="0">
                <a:cs typeface="Calibri"/>
              </a:rPr>
              <a:t>ضمن</a:t>
            </a:r>
            <a:r>
              <a:rPr lang="ar-SY" sz="2800" dirty="0">
                <a:cs typeface="Calibri"/>
              </a:rPr>
              <a:t> هذا السياق فإن زيادة الوعي من خلال ت</a:t>
            </a:r>
            <a:r>
              <a:rPr lang="ar-SA" sz="2800" dirty="0">
                <a:cs typeface="Calibri"/>
              </a:rPr>
              <a:t>زويد</a:t>
            </a:r>
            <a:r>
              <a:rPr lang="ar-SY" sz="2800" dirty="0">
                <a:cs typeface="Calibri"/>
              </a:rPr>
              <a:t> المجتمع ب</a:t>
            </a:r>
            <a:r>
              <a:rPr lang="ar-SA" sz="2800" dirty="0">
                <a:cs typeface="Calibri"/>
              </a:rPr>
              <a:t>معلومات حول </a:t>
            </a:r>
            <a:r>
              <a:rPr lang="ar-SY" sz="2800" dirty="0">
                <a:cs typeface="Calibri"/>
              </a:rPr>
              <a:t>تعريف سرطان عنق الرحم وأهميته وعوامل خطر</a:t>
            </a:r>
            <a:r>
              <a:rPr lang="ar-SA" sz="2800" dirty="0">
                <a:cs typeface="Calibri"/>
              </a:rPr>
              <a:t> الإصابة به</a:t>
            </a:r>
            <a:r>
              <a:rPr lang="ar-SY" sz="2800" dirty="0">
                <a:cs typeface="Calibri"/>
              </a:rPr>
              <a:t> وأعراض</a:t>
            </a:r>
            <a:r>
              <a:rPr lang="ar-SA" sz="2800" dirty="0">
                <a:cs typeface="Calibri"/>
              </a:rPr>
              <a:t>ه</a:t>
            </a:r>
            <a:r>
              <a:rPr lang="ar-SY" sz="2800" dirty="0">
                <a:cs typeface="Calibri"/>
              </a:rPr>
              <a:t> وتشخيص</a:t>
            </a:r>
            <a:r>
              <a:rPr lang="ar-SA" sz="2800" dirty="0">
                <a:cs typeface="Calibri"/>
              </a:rPr>
              <a:t>ه</a:t>
            </a:r>
            <a:r>
              <a:rPr lang="ar-SY" sz="2800" dirty="0">
                <a:cs typeface="Calibri"/>
              </a:rPr>
              <a:t> المبكر وبرامج </a:t>
            </a:r>
            <a:r>
              <a:rPr lang="ar-SA" sz="2800" dirty="0">
                <a:cs typeface="Calibri"/>
              </a:rPr>
              <a:t>مسحه</a:t>
            </a:r>
            <a:r>
              <a:rPr lang="ar-SY" sz="2800" dirty="0">
                <a:cs typeface="Calibri"/>
              </a:rPr>
              <a:t> </a:t>
            </a:r>
            <a:r>
              <a:rPr lang="ar-SA" sz="2800" dirty="0">
                <a:cs typeface="Calibri"/>
              </a:rPr>
              <a:t>و</a:t>
            </a:r>
            <a:r>
              <a:rPr lang="ar-SY" sz="2800" dirty="0">
                <a:cs typeface="Calibri"/>
              </a:rPr>
              <a:t>طرق علاج</a:t>
            </a:r>
            <a:r>
              <a:rPr lang="ar-SA" sz="2800" dirty="0">
                <a:cs typeface="Calibri"/>
              </a:rPr>
              <a:t>ه</a:t>
            </a:r>
            <a:r>
              <a:rPr lang="ar-SY" sz="2800" dirty="0">
                <a:cs typeface="Calibri"/>
              </a:rPr>
              <a:t> والوقاية</a:t>
            </a:r>
            <a:r>
              <a:rPr lang="ar-SA" sz="2800" dirty="0">
                <a:cs typeface="Calibri"/>
              </a:rPr>
              <a:t> منه تشكل الغاية الأساسية من التدريب.</a:t>
            </a:r>
            <a:endParaRPr lang="ar-SY" sz="2800" dirty="0"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508AA95-5A0D-4B32-663D-B8396C1F3F74}"/>
              </a:ext>
            </a:extLst>
          </p:cNvPr>
          <p:cNvSpPr/>
          <p:nvPr/>
        </p:nvSpPr>
        <p:spPr>
          <a:xfrm>
            <a:off x="1713022" y="5833592"/>
            <a:ext cx="1059676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HPV Aşısı Hakkında Detaylı Rehber Bilgiler | Medic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198" y="3671639"/>
            <a:ext cx="2417918" cy="1611945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5569447-22F6-A473-D53F-AAF896392708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E0F19DD-4798-25C5-A6E0-BB287801DE91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الوقاية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2BEA7C9-B4FA-4828-FA2A-400762F4C5EE}"/>
              </a:ext>
            </a:extLst>
          </p:cNvPr>
          <p:cNvSpPr txBox="1"/>
          <p:nvPr/>
        </p:nvSpPr>
        <p:spPr>
          <a:xfrm>
            <a:off x="4501950" y="2098759"/>
            <a:ext cx="701675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هناك لقاحات تم تطويرها ضد أكثر أنواع فيروس الورم الحليمي البشري المسببة للسرطان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و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ت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تميز بنسبة وقاية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عالية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توصي منظمة الصحة العالمية بالت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لقيح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ضد سرطان عنق الرحم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لدى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الفتيات</a:t>
            </a:r>
            <a:r>
              <a:rPr lang="tr-TR" sz="2800" dirty="0">
                <a:solidFill>
                  <a:srgbClr val="1F4E79"/>
                </a:solidFill>
                <a:cs typeface="Calibri"/>
              </a:rPr>
              <a:t> </a:t>
            </a:r>
            <a:r>
              <a:rPr lang="ar-IQ" sz="2800" dirty="0">
                <a:solidFill>
                  <a:srgbClr val="1F4E79"/>
                </a:solidFill>
                <a:cs typeface="Calibri"/>
              </a:rPr>
              <a:t> والبنات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</a:t>
            </a:r>
            <a:r>
              <a:rPr lang="ar-IQ" sz="2800" dirty="0">
                <a:solidFill>
                  <a:srgbClr val="1F4E79"/>
                </a:solidFill>
                <a:cs typeface="Calibri"/>
              </a:rPr>
              <a:t>الاتي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تتراوح أعماره</a:t>
            </a:r>
            <a:r>
              <a:rPr lang="ar-IQ" sz="2800">
                <a:solidFill>
                  <a:srgbClr val="1F4E79"/>
                </a:solidFill>
                <a:cs typeface="Calibri"/>
              </a:rPr>
              <a:t>ن</a:t>
            </a:r>
            <a:r>
              <a:rPr lang="ar-SY" sz="2800">
                <a:solidFill>
                  <a:srgbClr val="1F4E79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بين 9 و14 عام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اً.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644413F-21E4-7F3B-F6E5-01D5DD01217A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96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137E183-94DC-5B7D-BCE7-6EA599776F16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2156A22-C783-19EB-03BA-293CFECE3BDC}"/>
              </a:ext>
            </a:extLst>
          </p:cNvPr>
          <p:cNvSpPr txBox="1"/>
          <p:nvPr/>
        </p:nvSpPr>
        <p:spPr>
          <a:xfrm>
            <a:off x="4501950" y="2098759"/>
            <a:ext cx="7016751" cy="173957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إجراء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اختبارات المسح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بانتظام بدءاً من سن الثلاثين.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الحصول على المشورة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حول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علاقة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الجنسي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ة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الآمن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ة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عدم التدخين.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C42483E-7AD1-86A9-D394-A56825BF5824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A26A62D-65F0-F485-A5FE-F8F9F0DBAE22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الوقاية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45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788D711-5E9F-FA91-2034-C09EB8438397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B472AA6-CE2E-769D-04F9-4DDA3C24EF25}"/>
              </a:ext>
            </a:extLst>
          </p:cNvPr>
          <p:cNvSpPr txBox="1"/>
          <p:nvPr/>
        </p:nvSpPr>
        <p:spPr>
          <a:xfrm>
            <a:off x="4501950" y="2098759"/>
            <a:ext cx="7016751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يمكن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التخلص من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سرطان عنق الرحم كمشكلة صحية عامة في غضون أجيال قليلة من خلال اتباع نهج شامل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للتلقيح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وال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مسح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والعلاج الفعال!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1FA3925-393B-171C-C2D2-9A47FB5A0EFB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E3AAABB-7AEC-2CD2-668F-95FFE1032382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الوقاية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80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7D500AC-D2D2-392D-7EE3-C463EDFCCA18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716B391-B803-B8F5-589D-B8104FB19F64}"/>
              </a:ext>
            </a:extLst>
          </p:cNvPr>
          <p:cNvSpPr txBox="1"/>
          <p:nvPr/>
        </p:nvSpPr>
        <p:spPr>
          <a:xfrm>
            <a:off x="4501950" y="2098759"/>
            <a:ext cx="7016751" cy="29091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1F4E79"/>
                </a:solidFill>
                <a:cs typeface="Calibri"/>
              </a:rPr>
              <a:t>للوقاية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من سرطان عنق الرحم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؛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لا تهمل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فحوصات طبيبك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ق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و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بإجراء اختبارات 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مسح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بانتظام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ابتعد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عن التبغ ومنتجاته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اتخذ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تدابير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اللازمة ضد 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بدانة.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6B963B6-062F-5575-D0DB-B47A03E3C8A0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09F6BC-AC1C-E6B5-D387-0B751648D31A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الوقاية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66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4842147-7FB5-FAC8-2203-7B33BC5DD15B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B089347-DE7E-605A-C951-65A7E5455B80}"/>
              </a:ext>
            </a:extLst>
          </p:cNvPr>
          <p:cNvSpPr txBox="1"/>
          <p:nvPr/>
        </p:nvSpPr>
        <p:spPr>
          <a:xfrm>
            <a:off x="4501950" y="2098759"/>
            <a:ext cx="7016751" cy="275524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تناول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طعام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اً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صحي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اً.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1F4E79"/>
                </a:solidFill>
                <a:cs typeface="Calibri"/>
              </a:rPr>
              <a:t>قومي ب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تقوية جهاز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ك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المناع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اتخذ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تدابير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اللازمة ضد الأمراض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المنتقلة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جنسيا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ً.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1F4E79"/>
                </a:solidFill>
                <a:cs typeface="Calibri"/>
              </a:rPr>
              <a:t>"تزوّدي بالمعلومات</a:t>
            </a:r>
            <a:r>
              <a:rPr lang="ar-SY" sz="2800" b="1" dirty="0">
                <a:solidFill>
                  <a:srgbClr val="1F4E79"/>
                </a:solidFill>
                <a:cs typeface="Calibri"/>
              </a:rPr>
              <a:t>،</a:t>
            </a:r>
            <a:r>
              <a:rPr lang="ar-SA" sz="2800" b="1" dirty="0">
                <a:solidFill>
                  <a:srgbClr val="1F4E79"/>
                </a:solidFill>
                <a:cs typeface="Calibri"/>
              </a:rPr>
              <a:t> زوّدي بالمعلومات</a:t>
            </a:r>
            <a:r>
              <a:rPr lang="ar-SY" sz="2800" b="1" dirty="0">
                <a:solidFill>
                  <a:srgbClr val="1F4E79"/>
                </a:solidFill>
                <a:cs typeface="Calibri"/>
              </a:rPr>
              <a:t>، احصل</a:t>
            </a:r>
            <a:r>
              <a:rPr lang="ar-SA" sz="2800" b="1" dirty="0">
                <a:solidFill>
                  <a:srgbClr val="1F4E79"/>
                </a:solidFill>
                <a:cs typeface="Calibri"/>
              </a:rPr>
              <a:t>ي</a:t>
            </a:r>
            <a:r>
              <a:rPr lang="ar-SY" sz="2800" b="1" dirty="0">
                <a:solidFill>
                  <a:srgbClr val="1F4E79"/>
                </a:solidFill>
                <a:cs typeface="Calibri"/>
              </a:rPr>
              <a:t> على </a:t>
            </a:r>
            <a:r>
              <a:rPr lang="ar-SA" sz="2800" b="1" dirty="0">
                <a:solidFill>
                  <a:srgbClr val="1F4E79"/>
                </a:solidFill>
                <a:cs typeface="Calibri"/>
              </a:rPr>
              <a:t>ال</a:t>
            </a:r>
            <a:r>
              <a:rPr lang="ar-SY" sz="2800" b="1" dirty="0">
                <a:solidFill>
                  <a:srgbClr val="1F4E79"/>
                </a:solidFill>
                <a:cs typeface="Calibri"/>
              </a:rPr>
              <a:t>معلومات </a:t>
            </a:r>
            <a:r>
              <a:rPr lang="ar-SA" sz="2800" b="1" dirty="0">
                <a:solidFill>
                  <a:srgbClr val="1F4E79"/>
                </a:solidFill>
                <a:cs typeface="Calibri"/>
              </a:rPr>
              <a:t>الصحيحة"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A39F034-C0BC-4ADD-4490-84298FEDDEC2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E07C7E-8528-0AD8-EC28-5D3E980DD1F2}"/>
              </a:ext>
            </a:extLst>
          </p:cNvPr>
          <p:cNvSpPr/>
          <p:nvPr/>
        </p:nvSpPr>
        <p:spPr>
          <a:xfrm>
            <a:off x="594985" y="2748308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الوقاية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9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684689" y="2701465"/>
            <a:ext cx="10307361" cy="778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tr-TR" sz="4800" b="1" dirty="0">
              <a:solidFill>
                <a:srgbClr val="FF0000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6" name="Dikdörtgen 5">
            <a:extLst>
              <a:ext uri="{FF2B5EF4-FFF2-40B4-BE49-F238E27FC236}">
                <a16:creationId xmlns:a16="http://schemas.microsoft.com/office/drawing/2014/main" id="{26D86890-144A-BC44-AF6A-8BC3B1817F57}"/>
              </a:ext>
            </a:extLst>
          </p:cNvPr>
          <p:cNvSpPr/>
          <p:nvPr/>
        </p:nvSpPr>
        <p:spPr>
          <a:xfrm>
            <a:off x="3575867" y="4617116"/>
            <a:ext cx="5040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Yüksek tansiyon her yaşta görülebilir. </a:t>
            </a:r>
          </a:p>
        </p:txBody>
      </p:sp>
      <p:pic>
        <p:nvPicPr>
          <p:cNvPr id="2050" name="Picture 2" descr="Rahim Ağzı Kanseri Farkındalık Ay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598" y="2457304"/>
            <a:ext cx="6292769" cy="3039994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C544773-9E1D-8E70-7782-A97A26E9C7F3}"/>
              </a:ext>
            </a:extLst>
          </p:cNvPr>
          <p:cNvSpPr/>
          <p:nvPr/>
        </p:nvSpPr>
        <p:spPr>
          <a:xfrm>
            <a:off x="1583473" y="61606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E84378C-270F-CDE7-6F72-772C827CA04E}"/>
              </a:ext>
            </a:extLst>
          </p:cNvPr>
          <p:cNvSpPr/>
          <p:nvPr/>
        </p:nvSpPr>
        <p:spPr>
          <a:xfrm>
            <a:off x="1382948" y="1717767"/>
            <a:ext cx="9142812" cy="668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شكراً لكم ...</a:t>
            </a:r>
            <a:endParaRPr kumimoji="0" lang="ar-SY" sz="3200" b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3B4EA85-B1E5-A511-2C1A-42CC27FD111B}"/>
              </a:ext>
            </a:extLst>
          </p:cNvPr>
          <p:cNvSpPr/>
          <p:nvPr/>
        </p:nvSpPr>
        <p:spPr>
          <a:xfrm>
            <a:off x="1713022" y="5828372"/>
            <a:ext cx="1059676" cy="18139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4E784A3-66EB-3DCE-73E6-3B60D6866EAB}"/>
              </a:ext>
            </a:extLst>
          </p:cNvPr>
          <p:cNvSpPr/>
          <p:nvPr/>
        </p:nvSpPr>
        <p:spPr>
          <a:xfrm>
            <a:off x="3905486" y="2839241"/>
            <a:ext cx="4609864" cy="1770527"/>
          </a:xfrm>
          <a:prstGeom prst="roundRect">
            <a:avLst>
              <a:gd name="adj" fmla="val 11920"/>
            </a:avLst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شهر التوعية</a:t>
            </a:r>
            <a:b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بسرطان عنق الرحم</a:t>
            </a:r>
          </a:p>
        </p:txBody>
      </p:sp>
    </p:spTree>
    <p:extLst>
      <p:ext uri="{BB962C8B-B14F-4D97-AF65-F5344CB8AC3E}">
        <p14:creationId xmlns:p14="http://schemas.microsoft.com/office/powerpoint/2010/main" val="35782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80" y="3180080"/>
            <a:ext cx="2268241" cy="204586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5396D3D-8C25-47E2-B72A-F7FC9DDB3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1" y="3382478"/>
            <a:ext cx="720813" cy="2463212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1A70B02-ACE7-7159-40BF-BC6992AA09EF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C501C1-185C-9244-DBB1-374B13A96C98}"/>
              </a:ext>
            </a:extLst>
          </p:cNvPr>
          <p:cNvSpPr/>
          <p:nvPr/>
        </p:nvSpPr>
        <p:spPr>
          <a:xfrm>
            <a:off x="594985" y="2437020"/>
            <a:ext cx="2702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أهداف التعلم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731935E-ECAA-DF2C-C531-D18C596E552F}"/>
              </a:ext>
            </a:extLst>
          </p:cNvPr>
          <p:cNvSpPr txBox="1"/>
          <p:nvPr/>
        </p:nvSpPr>
        <p:spPr>
          <a:xfrm>
            <a:off x="4501950" y="2098759"/>
            <a:ext cx="7016751" cy="31245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القدرة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على تعريف سرطان عنق الرحم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 وشرح أهميته</a:t>
            </a:r>
            <a:endParaRPr lang="ar-SY" sz="2400" dirty="0">
              <a:solidFill>
                <a:srgbClr val="1F4E79"/>
              </a:solidFill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القدرة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على سرد عوامل خطر الإصابة بسرطان عنق الرحم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القدرة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على فهم أعراض سرطان عنق الرحم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القدرة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على فهم أهمية التشخيص المبكر لسرطان عنق الرحم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القدرة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على 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سرد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 برامج 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مسح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 سرطان عنق الرحم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1F4E79"/>
                </a:solidFill>
                <a:cs typeface="Calibri"/>
              </a:rPr>
              <a:t>القدرة </a:t>
            </a:r>
            <a:r>
              <a:rPr lang="ar-SY" sz="2400" dirty="0">
                <a:solidFill>
                  <a:srgbClr val="1F4E79"/>
                </a:solidFill>
                <a:cs typeface="Calibri"/>
              </a:rPr>
              <a:t>على شرح طرق علاج سرطان عنق الرحم</a:t>
            </a:r>
            <a:r>
              <a:rPr lang="ar-SA" sz="2400" dirty="0">
                <a:solidFill>
                  <a:srgbClr val="1F4E79"/>
                </a:solidFill>
                <a:cs typeface="Calibri"/>
              </a:rPr>
              <a:t> والوقاية منه</a:t>
            </a:r>
            <a:endParaRPr lang="ar-SA" sz="24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0F774C9-6628-A37B-918F-638D874BE1A2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6626" name="Picture 2" descr="Rahim Ağzı Kanseri Nedir? Rahim Ağzı Kanseri Nasıl Tedavi Edilir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94" y="4043421"/>
            <a:ext cx="2973936" cy="1707992"/>
          </a:xfrm>
          <a:prstGeom prst="rect">
            <a:avLst/>
          </a:prstGeom>
          <a:noFill/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4D30CB8-73A6-DC41-8497-76B3A7EEBF30}"/>
              </a:ext>
            </a:extLst>
          </p:cNvPr>
          <p:cNvSpPr/>
          <p:nvPr/>
        </p:nvSpPr>
        <p:spPr>
          <a:xfrm>
            <a:off x="1583473" y="617106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1E2F4C5-5847-E456-08D3-998D6D64F59B}"/>
              </a:ext>
            </a:extLst>
          </p:cNvPr>
          <p:cNvSpPr/>
          <p:nvPr/>
        </p:nvSpPr>
        <p:spPr>
          <a:xfrm>
            <a:off x="1713021" y="5817111"/>
            <a:ext cx="1067993" cy="181394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3DAAA04-A814-062E-CBAF-32B59EA2B5F3}"/>
              </a:ext>
            </a:extLst>
          </p:cNvPr>
          <p:cNvSpPr/>
          <p:nvPr/>
        </p:nvSpPr>
        <p:spPr>
          <a:xfrm>
            <a:off x="594985" y="2464142"/>
            <a:ext cx="2783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 هو سرطان عنق الرحم؟</a:t>
            </a:r>
            <a:endParaRPr lang="ar-SY" sz="3600" b="1" kern="0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75B6C4F-0A7C-9EDA-4DDF-6D5F89082320}"/>
              </a:ext>
            </a:extLst>
          </p:cNvPr>
          <p:cNvSpPr txBox="1"/>
          <p:nvPr/>
        </p:nvSpPr>
        <p:spPr>
          <a:xfrm>
            <a:off x="7118121" y="2303479"/>
            <a:ext cx="4400580" cy="22935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سرطان عنق الرحم هو سرطان يصيب الجزء السفلي من الرحم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 الذي يدعى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عنق الرحم، وقد 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حدث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عبر 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تحول طبقة الخلايا التي تشكل سطح هذه المنطقة إلى خلايا غير طبيعية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Y" sz="2800" dirty="0">
              <a:solidFill>
                <a:srgbClr val="1F4E7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0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067C681-0A97-4401-B4F5-9A65CE13D4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2647" y="3213275"/>
            <a:ext cx="1182882" cy="2259749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D94E21D-C7E8-6951-E15E-0B78810DDAEB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C5ADA75-52BF-88AF-75F6-6666D983F449}"/>
              </a:ext>
            </a:extLst>
          </p:cNvPr>
          <p:cNvSpPr/>
          <p:nvPr/>
        </p:nvSpPr>
        <p:spPr>
          <a:xfrm>
            <a:off x="594985" y="1921456"/>
            <a:ext cx="2702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 هي أهمية سرطان عنق الرحم؟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5FF5EDB-67B5-F6B4-71CC-65024F9A46A8}"/>
              </a:ext>
            </a:extLst>
          </p:cNvPr>
          <p:cNvSpPr txBox="1"/>
          <p:nvPr/>
        </p:nvSpPr>
        <p:spPr>
          <a:xfrm>
            <a:off x="4501950" y="2098759"/>
            <a:ext cx="7016751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بينما يحتل سرطان عنق الرحم المرتبة الرابعة لدى النساء في العالم بعد سرطان الثدي والقولون والرئة، فإنه يحتل المرتبة العاشرة في بلادنا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B389A3A-6EB9-7B1B-FB4A-74ED556CA369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2C812-5357-C74D-8FDA-6F6A4426050A}"/>
              </a:ext>
            </a:extLst>
          </p:cNvPr>
          <p:cNvSpPr txBox="1"/>
          <p:nvPr/>
        </p:nvSpPr>
        <p:spPr>
          <a:xfrm>
            <a:off x="640107" y="2839849"/>
            <a:ext cx="2976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600" dirty="0">
              <a:solidFill>
                <a:schemeClr val="bg1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9B1DA92-2585-46FD-A444-4497C6455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754" y="3429000"/>
            <a:ext cx="775523" cy="1947906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69187F4-53A7-E76B-393F-DF2BD3F13F82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6E34FBA-2D15-60DA-E514-B0100F56D742}"/>
              </a:ext>
            </a:extLst>
          </p:cNvPr>
          <p:cNvSpPr txBox="1"/>
          <p:nvPr/>
        </p:nvSpPr>
        <p:spPr>
          <a:xfrm>
            <a:off x="4501950" y="2098759"/>
            <a:ext cx="7016751" cy="186268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وفقاً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آخر البيانات الرسمية المنشورة؛ تبلغ نسبة الإصابة بسرطان عنق الرحم في بلادنا 4.2 لكل مئة ألف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تم تشخيص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إصابة حوالي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2125 امرأة بسرطان عنق الرحم خلال عام واحد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sz="28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9FB3A68-DBD5-4483-4184-0157E1E82AAA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45751A8-C13E-AB0F-DEDB-C4DA7F8DC33B}"/>
              </a:ext>
            </a:extLst>
          </p:cNvPr>
          <p:cNvSpPr/>
          <p:nvPr/>
        </p:nvSpPr>
        <p:spPr>
          <a:xfrm>
            <a:off x="594985" y="1921456"/>
            <a:ext cx="2702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 هي أهمية سرطان عنق الرحم؟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52FA0CA-EE2C-69F9-C196-5EB245099A25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61F371B-6F71-E3DC-CF60-E3B6CBEB0C97}"/>
              </a:ext>
            </a:extLst>
          </p:cNvPr>
          <p:cNvSpPr txBox="1"/>
          <p:nvPr/>
        </p:nvSpPr>
        <p:spPr>
          <a:xfrm>
            <a:off x="4501950" y="2098759"/>
            <a:ext cx="7016751" cy="158569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سرطان عنق الرحم هو مرض يمكن الوقاية منه.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سرطان عنق الرحم هو نوع من السرطان قابل للعلاج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بنسبة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 كبيرة عند تشخيصه مبكرا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ً.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1C8D4EF-9F31-601F-6730-A57E64BB1EB7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859AE-F24E-3288-6F6E-6899D633EB07}"/>
              </a:ext>
            </a:extLst>
          </p:cNvPr>
          <p:cNvSpPr/>
          <p:nvPr/>
        </p:nvSpPr>
        <p:spPr>
          <a:xfrm>
            <a:off x="594985" y="1921456"/>
            <a:ext cx="2702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 هي أهمية سرطان عنق الرحم؟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11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" y="0"/>
            <a:ext cx="12172896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94629BC-7B78-CF08-EB75-B1FE5D64C06B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D7F6C65-24E4-9C54-06B6-0898606CCDCE}"/>
              </a:ext>
            </a:extLst>
          </p:cNvPr>
          <p:cNvSpPr/>
          <p:nvPr/>
        </p:nvSpPr>
        <p:spPr>
          <a:xfrm>
            <a:off x="594985" y="2359199"/>
            <a:ext cx="2702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عوامل خطر الإصابة بسرطان عنق الرحم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BE2DE10-7781-A429-AA80-643D1DD2BE8E}"/>
              </a:ext>
            </a:extLst>
          </p:cNvPr>
          <p:cNvSpPr txBox="1"/>
          <p:nvPr/>
        </p:nvSpPr>
        <p:spPr>
          <a:xfrm>
            <a:off x="4501950" y="2098759"/>
            <a:ext cx="7016751" cy="201657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عمر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من 30 عام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اً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 وجود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إصابة غير معالجة ب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فيروس الورم الحليمي البشري (</a:t>
            </a:r>
            <a:r>
              <a:rPr lang="tr-T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و/أو غيره من الأمراض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الإنتانية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المنتقلة جنسياً</a:t>
            </a: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  <a:endParaRPr lang="ar-SA" sz="2800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تعدد الولادات والولادة الأولى في سن مبكرة</a:t>
            </a:r>
            <a:r>
              <a:rPr lang="ar-S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،</a:t>
            </a:r>
            <a:endParaRPr lang="ar-SA" sz="28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0DA6655-A318-91BC-0EC5-BD74D99FACEF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7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C5921B-F215-D4B2-0A79-6FECDE2F1B87}"/>
              </a:ext>
            </a:extLst>
          </p:cNvPr>
          <p:cNvSpPr/>
          <p:nvPr/>
        </p:nvSpPr>
        <p:spPr>
          <a:xfrm>
            <a:off x="1583473" y="6156878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89A50D6-8540-11FD-B44E-4FE4B63A369D}"/>
              </a:ext>
            </a:extLst>
          </p:cNvPr>
          <p:cNvSpPr txBox="1"/>
          <p:nvPr/>
        </p:nvSpPr>
        <p:spPr>
          <a:xfrm>
            <a:off x="4501950" y="2098759"/>
            <a:ext cx="7016751" cy="158569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بدء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حياة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جنسية 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نشطة في سن مبكرة (قبل سن 16 عاما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1F4E79"/>
                </a:solidFill>
                <a:cs typeface="Calibri"/>
              </a:rPr>
              <a:t>)،</a:t>
            </a:r>
          </a:p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1F4E79"/>
                </a:solidFill>
                <a:cs typeface="Calibri"/>
              </a:rPr>
              <a:t>وجود أكثر من شريك جنسي</a:t>
            </a:r>
            <a:r>
              <a:rPr lang="ar-SA" sz="2800" dirty="0">
                <a:solidFill>
                  <a:srgbClr val="1F4E79"/>
                </a:solidFill>
                <a:cs typeface="Calibri"/>
              </a:rPr>
              <a:t>،</a:t>
            </a:r>
            <a:endParaRPr lang="ar-SA" sz="2800" b="1" dirty="0">
              <a:solidFill>
                <a:srgbClr val="1F4E79"/>
              </a:solidFill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DCC0EAE-D7D2-AD92-734A-BE966A0F9E76}"/>
              </a:ext>
            </a:extLst>
          </p:cNvPr>
          <p:cNvSpPr/>
          <p:nvPr/>
        </p:nvSpPr>
        <p:spPr>
          <a:xfrm>
            <a:off x="1589195" y="5828847"/>
            <a:ext cx="1182883" cy="18139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B4E6E0F-5462-E94B-3F88-25B6F9ECD33A}"/>
              </a:ext>
            </a:extLst>
          </p:cNvPr>
          <p:cNvSpPr/>
          <p:nvPr/>
        </p:nvSpPr>
        <p:spPr>
          <a:xfrm>
            <a:off x="594985" y="2359199"/>
            <a:ext cx="2702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عوامل خطر الإصابة بسرطان عنق الرحم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94404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2751</TotalTime>
  <Words>1252</Words>
  <Application>Microsoft Office PowerPoint</Application>
  <PresentationFormat>Geniş ekran</PresentationFormat>
  <Paragraphs>141</Paragraphs>
  <Slides>25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 Light</vt:lpstr>
      <vt:lpstr>Calibri</vt:lpstr>
      <vt:lpstr>Arial</vt:lpstr>
      <vt:lpstr>Metropolitan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Casper</cp:lastModifiedBy>
  <cp:revision>398</cp:revision>
  <dcterms:created xsi:type="dcterms:W3CDTF">2020-11-02T08:42:42Z</dcterms:created>
  <dcterms:modified xsi:type="dcterms:W3CDTF">2024-01-19T08:02:03Z</dcterms:modified>
</cp:coreProperties>
</file>